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07" r:id="rId5"/>
    <p:sldId id="339" r:id="rId6"/>
    <p:sldId id="340" r:id="rId7"/>
    <p:sldId id="341" r:id="rId8"/>
    <p:sldId id="344" r:id="rId9"/>
    <p:sldId id="342" r:id="rId10"/>
    <p:sldId id="353" r:id="rId11"/>
    <p:sldId id="338" r:id="rId12"/>
    <p:sldId id="345" r:id="rId13"/>
    <p:sldId id="346" r:id="rId14"/>
    <p:sldId id="347" r:id="rId15"/>
    <p:sldId id="348" r:id="rId16"/>
    <p:sldId id="349" r:id="rId17"/>
    <p:sldId id="350" r:id="rId18"/>
    <p:sldId id="351" r:id="rId19"/>
    <p:sldId id="352" r:id="rId20"/>
    <p:sldId id="301"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الاســتبيان</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دبلوم مهني شعبة الإرشاد النفسي وتربية الطفل.</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1026" name="Picture 2" descr="https://langvara.com/wp-content/uploads/2016/12/Questionnaire-1024x68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9512" y="332656"/>
            <a:ext cx="4392488" cy="38164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heel(1)">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smtClean="0">
                <a:solidFill>
                  <a:srgbClr val="00B050"/>
                </a:solidFill>
              </a:rPr>
              <a:t>الاستبيان المغلق المفتوح: </a:t>
            </a: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tx2">
                    <a:lumMod val="60000"/>
                    <a:lumOff val="40000"/>
                  </a:schemeClr>
                </a:solidFill>
              </a:rPr>
              <a:t>ويتكون هذا الشكل من أسئلة مغلقة يطلب من المفحوصين اختيار الإجابة المناسبة لها، وأسئلة مفتوحة تعطيه الحرية في الإجابة. </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أشكال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3432542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قواعد صياغة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8483747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القواعد العامة لصياغة الاستبيان</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3" name="Rectangle 2"/>
          <p:cNvSpPr/>
          <p:nvPr/>
        </p:nvSpPr>
        <p:spPr>
          <a:xfrm>
            <a:off x="1000100" y="135729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لا ينبغي أن يكون الاستبيان طويلا، يتطلب الإجابة عنه جهدا شاقا.</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4" name="Rectangle 3"/>
          <p:cNvSpPr/>
          <p:nvPr/>
        </p:nvSpPr>
        <p:spPr>
          <a:xfrm>
            <a:off x="1071538" y="242886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تجنب وضع أسئلة لا مبرر لها، وغير مهمة.</a:t>
            </a:r>
          </a:p>
        </p:txBody>
      </p:sp>
      <p:sp>
        <p:nvSpPr>
          <p:cNvPr id="5" name="Rectangle 4"/>
          <p:cNvSpPr/>
          <p:nvPr/>
        </p:nvSpPr>
        <p:spPr>
          <a:xfrm>
            <a:off x="1071538" y="357187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البعد عن الأسئلة المثيرة للتفكير الدقيق.</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6" name="Rectangle 5"/>
          <p:cNvSpPr/>
          <p:nvPr/>
        </p:nvSpPr>
        <p:spPr>
          <a:xfrm>
            <a:off x="1142976" y="4786322"/>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وجود عناصر تنشيطية تجذب انتباه المفحوص.</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071538" y="5786454"/>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يرتبط كل سؤال في الاستبيان بمشكلة البحث.</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67626130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قواعد تتعلق بصياغة الأسئلة</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3" name="Rectangle 2"/>
          <p:cNvSpPr/>
          <p:nvPr/>
        </p:nvSpPr>
        <p:spPr>
          <a:xfrm>
            <a:off x="1000100" y="135729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تصاغ الأسئلة بعبارات واضحة ومفهومة.</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4" name="Rectangle 3"/>
          <p:cNvSpPr/>
          <p:nvPr/>
        </p:nvSpPr>
        <p:spPr>
          <a:xfrm>
            <a:off x="1071538" y="242886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استخدام الكلمات العامة التي يتفق الناس على معانيها.</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5" name="Rectangle 4"/>
          <p:cNvSpPr/>
          <p:nvPr/>
        </p:nvSpPr>
        <p:spPr>
          <a:xfrm>
            <a:off x="1071538" y="357187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تكون الأسئلة قصيرة ومرتبطة بالمعنى.</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6" name="Rectangle 5"/>
          <p:cNvSpPr/>
          <p:nvPr/>
        </p:nvSpPr>
        <p:spPr>
          <a:xfrm>
            <a:off x="1142976" y="4786322"/>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أن تصاغ الأسئلة ذات الطابع الكمي.</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071538" y="5786454"/>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أن يحوي السؤال الواحد فكرة واحدة فقط.</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20879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قواعد تتعلق بترتيب الأسئلة</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403648" y="1844824"/>
            <a:ext cx="6500858" cy="158417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البدء بالأسئلة السهلة التي تتناول الحقائق الأولية الواضحة مثل: السن، والحالة الاجتماعية .....</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8" name="Rectangle 7"/>
          <p:cNvSpPr/>
          <p:nvPr/>
        </p:nvSpPr>
        <p:spPr>
          <a:xfrm>
            <a:off x="1383230" y="3581400"/>
            <a:ext cx="6500858" cy="158417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ترتيب الأسئلة بشكل منطقي متسلسل، فلا يجوز أن ينتقل المفحوص من موضوع إلى موضوع، ثم يعود للموضوع نفسه مرة أخرى.</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366017627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توزيع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43197018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يمكن توزيع الاستبيان وفق ما يأتي:</a:t>
            </a:r>
          </a:p>
          <a:p>
            <a:pPr marL="571500" indent="-571500" algn="justLow">
              <a:buFont typeface="Wingdings" pitchFamily="2" charset="2"/>
              <a:buChar char="v"/>
            </a:pPr>
            <a:r>
              <a:rPr lang="ar-EG" sz="3200" b="1" dirty="0" smtClean="0">
                <a:solidFill>
                  <a:srgbClr val="00B050"/>
                </a:solidFill>
              </a:rPr>
              <a:t>الاتصال المباشر: </a:t>
            </a:r>
            <a:r>
              <a:rPr lang="ar-EG" sz="3200" b="1" dirty="0" smtClean="0">
                <a:solidFill>
                  <a:schemeClr val="tx2">
                    <a:lumMod val="60000"/>
                    <a:lumOff val="40000"/>
                  </a:schemeClr>
                </a:solidFill>
              </a:rPr>
              <a:t>وهو يساعد الباحث في دراسة انفعالات المفحوصين، كما يعطي نوعًا من تشجيع المفحوصين على الاستجابة، وشعورهم بجدية البحث.</a:t>
            </a:r>
          </a:p>
          <a:p>
            <a:pPr marL="571500" indent="-571500" algn="justLow">
              <a:buFont typeface="Wingdings" pitchFamily="2" charset="2"/>
              <a:buChar char="v"/>
            </a:pPr>
            <a:r>
              <a:rPr lang="ar-EG" sz="3200" b="1" dirty="0" smtClean="0">
                <a:solidFill>
                  <a:srgbClr val="00B050"/>
                </a:solidFill>
              </a:rPr>
              <a:t>البريد: </a:t>
            </a:r>
            <a:r>
              <a:rPr lang="ar-EG" sz="3200" b="1" dirty="0" smtClean="0">
                <a:solidFill>
                  <a:srgbClr val="7030A0"/>
                </a:solidFill>
              </a:rPr>
              <a:t>ويسهل الاتصال بعدد كبير جدا من الناس، لكن يؤخذ عليه أنه يتطلب وقتا طويلا في وصول الاستبيانات إلى المفحوصين وإرجاعها للباحث.</a:t>
            </a:r>
            <a:endParaRPr lang="ar-EG" sz="3200" b="1" dirty="0">
              <a:solidFill>
                <a:srgbClr val="7030A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توزيع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15725922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ox(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ox(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عيوب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16561907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تتضح عيوب الاستبيان فيما يأتي:</a:t>
            </a:r>
          </a:p>
          <a:p>
            <a:pPr marL="571500" indent="-571500" algn="justLow">
              <a:buBlip>
                <a:blip r:embed="rId2"/>
              </a:buBlip>
            </a:pPr>
            <a:r>
              <a:rPr lang="ar-EG" sz="3600" b="1" dirty="0" smtClean="0">
                <a:solidFill>
                  <a:schemeClr val="accent1">
                    <a:lumMod val="75000"/>
                  </a:schemeClr>
                </a:solidFill>
              </a:rPr>
              <a:t>قد تتأثر إجابات المفحوصين بطريقة وضع الأسئلة، خاصة إذا كانت هذه الأسئلة توحي بالإجابة.</a:t>
            </a:r>
          </a:p>
          <a:p>
            <a:pPr marL="571500" indent="-571500" algn="justLow">
              <a:buBlip>
                <a:blip r:embed="rId2"/>
              </a:buBlip>
            </a:pPr>
            <a:r>
              <a:rPr lang="ar-EG" sz="3600" b="1" dirty="0" smtClean="0">
                <a:solidFill>
                  <a:schemeClr val="accent1">
                    <a:lumMod val="75000"/>
                  </a:schemeClr>
                </a:solidFill>
              </a:rPr>
              <a:t>هناك فروق كبيرة بين المفحوصين من حيث مؤهلاتهم وخبراتهم.</a:t>
            </a:r>
          </a:p>
          <a:p>
            <a:pPr marL="571500" indent="-571500" algn="justLow">
              <a:buBlip>
                <a:blip r:embed="rId2"/>
              </a:buBlip>
            </a:pPr>
            <a:r>
              <a:rPr lang="ar-EG" sz="3600" b="1" dirty="0" smtClean="0">
                <a:solidFill>
                  <a:schemeClr val="accent1">
                    <a:lumMod val="75000"/>
                  </a:schemeClr>
                </a:solidFill>
              </a:rPr>
              <a:t>يميل بعض المفحوصين إلى تقديم معلومات غير دقيقة أو معلومات جزئية.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عيوب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8245570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edg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1">
                    <a:lumMod val="75000"/>
                  </a:schemeClr>
                </a:solidFill>
              </a:rPr>
              <a:t>قد لا يتوفر مستوى الجدية المرتفع عند بعض المفحوصين فيجيبون على أسئلة الاستبيان بتسرع وعدم اهتمام.</a:t>
            </a:r>
          </a:p>
          <a:p>
            <a:pPr marL="571500" indent="-571500" algn="justLow">
              <a:buBlip>
                <a:blip r:embed="rId2"/>
              </a:buBlip>
            </a:pPr>
            <a:r>
              <a:rPr lang="ar-EG" sz="3600" b="1" dirty="0" smtClean="0">
                <a:solidFill>
                  <a:schemeClr val="accent1">
                    <a:lumMod val="75000"/>
                  </a:schemeClr>
                </a:solidFill>
              </a:rPr>
              <a:t>غير إن معظم العيوب تتلاشى إذا توفرت في الاستبيان شروط الصياغة الجيدة، وإذا راعى الباحث القواعد الأساسية لإعداد الاستبيان.</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عيوب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555963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مفهوم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يعتبر الاستبيان أو الاستقصاء أداة ملائمة للحصول على معلومات وبيانات وحقائق مرتبطة بواقع معين، ويقدم الاستبيان بشكل عدد من الأسئلة يطلب الإجابة عنها من قبل عدد من الأفراد المعنيين بموضوع الاستبيان.</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a:solidFill>
                  <a:schemeClr val="accent6">
                    <a:lumMod val="75000"/>
                  </a:schemeClr>
                </a:solidFill>
              </a:rPr>
              <a:t>الاستبيان </a:t>
            </a:r>
            <a:r>
              <a:rPr lang="en-US" sz="3600" b="1" dirty="0">
                <a:solidFill>
                  <a:schemeClr val="accent6">
                    <a:lumMod val="75000"/>
                  </a:schemeClr>
                </a:solidFill>
              </a:rPr>
              <a:t>Questionnaire:</a:t>
            </a:r>
            <a:r>
              <a:rPr lang="ar-EG" sz="3600" b="1" dirty="0">
                <a:solidFill>
                  <a:schemeClr val="accent6">
                    <a:lumMod val="75000"/>
                  </a:schemeClr>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خطوات تصميم الاستبيان</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يمر بناء الاستبيان أو تصميمه بالمراحل الآتية:</a:t>
            </a:r>
          </a:p>
          <a:p>
            <a:pPr marL="571500" indent="-571500" algn="justLow">
              <a:buBlip>
                <a:blip r:embed="rId2"/>
              </a:buBlip>
            </a:pPr>
            <a:r>
              <a:rPr lang="ar-EG" sz="3600" b="1" dirty="0" smtClean="0">
                <a:solidFill>
                  <a:schemeClr val="tx2">
                    <a:lumMod val="60000"/>
                    <a:lumOff val="40000"/>
                  </a:schemeClr>
                </a:solidFill>
              </a:rPr>
              <a:t>تحديد الهدف الرئيس من الاستبيان.</a:t>
            </a:r>
          </a:p>
          <a:p>
            <a:pPr marL="571500" indent="-571500" algn="justLow">
              <a:buBlip>
                <a:blip r:embed="rId2"/>
              </a:buBlip>
            </a:pPr>
            <a:r>
              <a:rPr lang="ar-EG" sz="3600" b="1" dirty="0" smtClean="0">
                <a:solidFill>
                  <a:schemeClr val="tx2">
                    <a:lumMod val="60000"/>
                    <a:lumOff val="40000"/>
                  </a:schemeClr>
                </a:solidFill>
              </a:rPr>
              <a:t>تحويل السؤال الرئيس في البحث إلى مجموعة من الأسئلة الفرعية.</a:t>
            </a:r>
          </a:p>
          <a:p>
            <a:pPr marL="571500" indent="-571500" algn="justLow">
              <a:buBlip>
                <a:blip r:embed="rId2"/>
              </a:buBlip>
            </a:pPr>
            <a:r>
              <a:rPr lang="ar-EG" sz="3600" b="1" dirty="0" smtClean="0">
                <a:solidFill>
                  <a:schemeClr val="tx2">
                    <a:lumMod val="60000"/>
                    <a:lumOff val="40000"/>
                  </a:schemeClr>
                </a:solidFill>
              </a:rPr>
              <a:t>وضع عدد من الأسئلة المتعلقة بكل موضوع من موضوعات الاستبيان.</a:t>
            </a:r>
          </a:p>
          <a:p>
            <a:pPr algn="justLow"/>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tx2">
                    <a:lumMod val="60000"/>
                    <a:lumOff val="40000"/>
                  </a:schemeClr>
                </a:solidFill>
              </a:rPr>
              <a:t>وضع تعليمات الاستبانة.</a:t>
            </a:r>
          </a:p>
          <a:p>
            <a:pPr marL="571500" indent="-571500" algn="justLow">
              <a:buBlip>
                <a:blip r:embed="rId2"/>
              </a:buBlip>
            </a:pPr>
            <a:r>
              <a:rPr lang="ar-EG" sz="3600" b="1" dirty="0" smtClean="0">
                <a:solidFill>
                  <a:schemeClr val="tx2">
                    <a:lumMod val="60000"/>
                    <a:lumOff val="40000"/>
                  </a:schemeClr>
                </a:solidFill>
              </a:rPr>
              <a:t>وضع الصورة الأولية للاستبانة.</a:t>
            </a:r>
          </a:p>
          <a:p>
            <a:pPr marL="571500" indent="-571500" algn="justLow">
              <a:buBlip>
                <a:blip r:embed="rId2"/>
              </a:buBlip>
            </a:pPr>
            <a:r>
              <a:rPr lang="ar-EG" sz="3600" b="1" dirty="0" smtClean="0">
                <a:solidFill>
                  <a:schemeClr val="tx2">
                    <a:lumMod val="60000"/>
                    <a:lumOff val="40000"/>
                  </a:schemeClr>
                </a:solidFill>
              </a:rPr>
              <a:t>عرض الصورة الأولية للاستبانة على السادة المحكمين.</a:t>
            </a:r>
          </a:p>
          <a:p>
            <a:pPr marL="571500" indent="-571500" algn="justLow">
              <a:buBlip>
                <a:blip r:embed="rId2"/>
              </a:buBlip>
            </a:pPr>
            <a:r>
              <a:rPr lang="ar-EG" sz="3600" b="1" dirty="0" smtClean="0">
                <a:solidFill>
                  <a:schemeClr val="tx2">
                    <a:lumMod val="60000"/>
                    <a:lumOff val="40000"/>
                  </a:schemeClr>
                </a:solidFill>
              </a:rPr>
              <a:t>تجريب الصورة الأولية للاستبانة على عينة محدودة من المجتمع الأصلي للبحث.</a:t>
            </a:r>
          </a:p>
          <a:p>
            <a:pPr marL="571500" indent="-571500" algn="justLow">
              <a:buBlip>
                <a:blip r:embed="rId2"/>
              </a:buBlip>
            </a:pPr>
            <a:r>
              <a:rPr lang="ar-EG" sz="3600" b="1" dirty="0" smtClean="0">
                <a:solidFill>
                  <a:schemeClr val="tx2">
                    <a:lumMod val="60000"/>
                    <a:lumOff val="40000"/>
                  </a:schemeClr>
                </a:solidFill>
              </a:rPr>
              <a:t>تعديل الاستبيان.</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tx2">
                    <a:lumMod val="60000"/>
                    <a:lumOff val="40000"/>
                  </a:schemeClr>
                </a:solidFill>
              </a:rPr>
              <a:t>وضع الاستبيان في صورته النهائية ويتضمن:</a:t>
            </a:r>
          </a:p>
          <a:p>
            <a:pPr algn="justLow"/>
            <a:r>
              <a:rPr lang="ar-EG" sz="3600" b="1" dirty="0" smtClean="0">
                <a:solidFill>
                  <a:schemeClr val="accent5"/>
                </a:solidFill>
              </a:rPr>
              <a:t>1- مقدمة الاستبيان: </a:t>
            </a:r>
            <a:r>
              <a:rPr lang="ar-EG" sz="3600" b="1" dirty="0" smtClean="0">
                <a:solidFill>
                  <a:schemeClr val="accent3">
                    <a:lumMod val="75000"/>
                  </a:schemeClr>
                </a:solidFill>
              </a:rPr>
              <a:t>ويوضح فيها الباحث الغرض العلمي للاستبيان ونوع المعلومات التي يحتاج إليها الباحث.</a:t>
            </a:r>
          </a:p>
          <a:p>
            <a:pPr algn="justLow"/>
            <a:r>
              <a:rPr lang="ar-EG" sz="3600" b="1" dirty="0" smtClean="0">
                <a:solidFill>
                  <a:schemeClr val="accent5"/>
                </a:solidFill>
              </a:rPr>
              <a:t>2- فقرات الاستبيان: </a:t>
            </a:r>
            <a:r>
              <a:rPr lang="ar-EG" sz="3600" b="1" dirty="0" smtClean="0">
                <a:solidFill>
                  <a:schemeClr val="accent3">
                    <a:lumMod val="75000"/>
                  </a:schemeClr>
                </a:solidFill>
              </a:rPr>
              <a:t>وتشمل أسئلة الاستبيان كافة مع الإجابات التي توضع أمام كل فقرة؛ ليختار منها المفحوص ما يناسبه.</a:t>
            </a:r>
            <a:endParaRPr lang="ar-EG" sz="3600" b="1" dirty="0">
              <a:solidFill>
                <a:schemeClr val="accent3">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80">
                                          <p:stCondLst>
                                            <p:cond delay="0"/>
                                          </p:stCondLst>
                                        </p:cTn>
                                        <p:tgtEl>
                                          <p:spTgt spid="4">
                                            <p:txEl>
                                              <p:pRg st="3" end="3"/>
                                            </p:txEl>
                                          </p:spTgt>
                                        </p:tgtEl>
                                      </p:cBhvr>
                                    </p:animEffect>
                                    <p:anim calcmode="lin" valueType="num">
                                      <p:cBhvr>
                                        <p:cTn id="19"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xEl>
                                              <p:pRg st="3" end="3"/>
                                            </p:txEl>
                                          </p:spTgt>
                                        </p:tgtEl>
                                      </p:cBhvr>
                                      <p:to x="100000" y="60000"/>
                                    </p:animScale>
                                    <p:animScale>
                                      <p:cBhvr>
                                        <p:cTn id="25" dur="166" decel="50000">
                                          <p:stCondLst>
                                            <p:cond delay="676"/>
                                          </p:stCondLst>
                                        </p:cTn>
                                        <p:tgtEl>
                                          <p:spTgt spid="4">
                                            <p:txEl>
                                              <p:pRg st="3" end="3"/>
                                            </p:txEl>
                                          </p:spTgt>
                                        </p:tgtEl>
                                      </p:cBhvr>
                                      <p:to x="100000" y="100000"/>
                                    </p:animScale>
                                    <p:animScale>
                                      <p:cBhvr>
                                        <p:cTn id="26" dur="26">
                                          <p:stCondLst>
                                            <p:cond delay="1312"/>
                                          </p:stCondLst>
                                        </p:cTn>
                                        <p:tgtEl>
                                          <p:spTgt spid="4">
                                            <p:txEl>
                                              <p:pRg st="3" end="3"/>
                                            </p:txEl>
                                          </p:spTgt>
                                        </p:tgtEl>
                                      </p:cBhvr>
                                      <p:to x="100000" y="80000"/>
                                    </p:animScale>
                                    <p:animScale>
                                      <p:cBhvr>
                                        <p:cTn id="27" dur="166" decel="50000">
                                          <p:stCondLst>
                                            <p:cond delay="1338"/>
                                          </p:stCondLst>
                                        </p:cTn>
                                        <p:tgtEl>
                                          <p:spTgt spid="4">
                                            <p:txEl>
                                              <p:pRg st="3" end="3"/>
                                            </p:txEl>
                                          </p:spTgt>
                                        </p:tgtEl>
                                      </p:cBhvr>
                                      <p:to x="100000" y="100000"/>
                                    </p:animScale>
                                    <p:animScale>
                                      <p:cBhvr>
                                        <p:cTn id="28" dur="26">
                                          <p:stCondLst>
                                            <p:cond delay="1642"/>
                                          </p:stCondLst>
                                        </p:cTn>
                                        <p:tgtEl>
                                          <p:spTgt spid="4">
                                            <p:txEl>
                                              <p:pRg st="3" end="3"/>
                                            </p:txEl>
                                          </p:spTgt>
                                        </p:tgtEl>
                                      </p:cBhvr>
                                      <p:to x="100000" y="90000"/>
                                    </p:animScale>
                                    <p:animScale>
                                      <p:cBhvr>
                                        <p:cTn id="29" dur="166" decel="50000">
                                          <p:stCondLst>
                                            <p:cond delay="1668"/>
                                          </p:stCondLst>
                                        </p:cTn>
                                        <p:tgtEl>
                                          <p:spTgt spid="4">
                                            <p:txEl>
                                              <p:pRg st="3" end="3"/>
                                            </p:txEl>
                                          </p:spTgt>
                                        </p:tgtEl>
                                      </p:cBhvr>
                                      <p:to x="100000" y="100000"/>
                                    </p:animScale>
                                    <p:animScale>
                                      <p:cBhvr>
                                        <p:cTn id="30" dur="26">
                                          <p:stCondLst>
                                            <p:cond delay="1808"/>
                                          </p:stCondLst>
                                        </p:cTn>
                                        <p:tgtEl>
                                          <p:spTgt spid="4">
                                            <p:txEl>
                                              <p:pRg st="3" end="3"/>
                                            </p:txEl>
                                          </p:spTgt>
                                        </p:tgtEl>
                                      </p:cBhvr>
                                      <p:to x="100000" y="95000"/>
                                    </p:animScale>
                                    <p:animScale>
                                      <p:cBhvr>
                                        <p:cTn id="31" dur="166" decel="50000">
                                          <p:stCondLst>
                                            <p:cond delay="1834"/>
                                          </p:stCondLst>
                                        </p:cTn>
                                        <p:tgtEl>
                                          <p:spTgt spid="4">
                                            <p:txEl>
                                              <p:pRg st="3" end="3"/>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down)">
                                      <p:cBhvr>
                                        <p:cTn id="36" dur="580">
                                          <p:stCondLst>
                                            <p:cond delay="0"/>
                                          </p:stCondLst>
                                        </p:cTn>
                                        <p:tgtEl>
                                          <p:spTgt spid="4">
                                            <p:txEl>
                                              <p:pRg st="4" end="4"/>
                                            </p:txEl>
                                          </p:spTgt>
                                        </p:tgtEl>
                                      </p:cBhvr>
                                    </p:animEffect>
                                    <p:anim calcmode="lin" valueType="num">
                                      <p:cBhvr>
                                        <p:cTn id="37"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4">
                                            <p:txEl>
                                              <p:pRg st="4" end="4"/>
                                            </p:txEl>
                                          </p:spTgt>
                                        </p:tgtEl>
                                      </p:cBhvr>
                                      <p:to x="100000" y="60000"/>
                                    </p:animScale>
                                    <p:animScale>
                                      <p:cBhvr>
                                        <p:cTn id="43" dur="166" decel="50000">
                                          <p:stCondLst>
                                            <p:cond delay="676"/>
                                          </p:stCondLst>
                                        </p:cTn>
                                        <p:tgtEl>
                                          <p:spTgt spid="4">
                                            <p:txEl>
                                              <p:pRg st="4" end="4"/>
                                            </p:txEl>
                                          </p:spTgt>
                                        </p:tgtEl>
                                      </p:cBhvr>
                                      <p:to x="100000" y="100000"/>
                                    </p:animScale>
                                    <p:animScale>
                                      <p:cBhvr>
                                        <p:cTn id="44" dur="26">
                                          <p:stCondLst>
                                            <p:cond delay="1312"/>
                                          </p:stCondLst>
                                        </p:cTn>
                                        <p:tgtEl>
                                          <p:spTgt spid="4">
                                            <p:txEl>
                                              <p:pRg st="4" end="4"/>
                                            </p:txEl>
                                          </p:spTgt>
                                        </p:tgtEl>
                                      </p:cBhvr>
                                      <p:to x="100000" y="80000"/>
                                    </p:animScale>
                                    <p:animScale>
                                      <p:cBhvr>
                                        <p:cTn id="45" dur="166" decel="50000">
                                          <p:stCondLst>
                                            <p:cond delay="1338"/>
                                          </p:stCondLst>
                                        </p:cTn>
                                        <p:tgtEl>
                                          <p:spTgt spid="4">
                                            <p:txEl>
                                              <p:pRg st="4" end="4"/>
                                            </p:txEl>
                                          </p:spTgt>
                                        </p:tgtEl>
                                      </p:cBhvr>
                                      <p:to x="100000" y="100000"/>
                                    </p:animScale>
                                    <p:animScale>
                                      <p:cBhvr>
                                        <p:cTn id="46" dur="26">
                                          <p:stCondLst>
                                            <p:cond delay="1642"/>
                                          </p:stCondLst>
                                        </p:cTn>
                                        <p:tgtEl>
                                          <p:spTgt spid="4">
                                            <p:txEl>
                                              <p:pRg st="4" end="4"/>
                                            </p:txEl>
                                          </p:spTgt>
                                        </p:tgtEl>
                                      </p:cBhvr>
                                      <p:to x="100000" y="90000"/>
                                    </p:animScale>
                                    <p:animScale>
                                      <p:cBhvr>
                                        <p:cTn id="47" dur="166" decel="50000">
                                          <p:stCondLst>
                                            <p:cond delay="1668"/>
                                          </p:stCondLst>
                                        </p:cTn>
                                        <p:tgtEl>
                                          <p:spTgt spid="4">
                                            <p:txEl>
                                              <p:pRg st="4" end="4"/>
                                            </p:txEl>
                                          </p:spTgt>
                                        </p:tgtEl>
                                      </p:cBhvr>
                                      <p:to x="100000" y="100000"/>
                                    </p:animScale>
                                    <p:animScale>
                                      <p:cBhvr>
                                        <p:cTn id="48" dur="26">
                                          <p:stCondLst>
                                            <p:cond delay="1808"/>
                                          </p:stCondLst>
                                        </p:cTn>
                                        <p:tgtEl>
                                          <p:spTgt spid="4">
                                            <p:txEl>
                                              <p:pRg st="4" end="4"/>
                                            </p:txEl>
                                          </p:spTgt>
                                        </p:tgtEl>
                                      </p:cBhvr>
                                      <p:to x="100000" y="95000"/>
                                    </p:animScale>
                                    <p:animScale>
                                      <p:cBhvr>
                                        <p:cTn id="49"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أشكال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23908597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يمكن بناء أو صياغة الاستبيان وفق الأشكال الثلاثة الآتية:</a:t>
            </a:r>
          </a:p>
          <a:p>
            <a:pPr marL="571500" indent="-571500" algn="justLow">
              <a:buFont typeface="Wingdings" pitchFamily="2" charset="2"/>
              <a:buChar char="v"/>
            </a:pPr>
            <a:r>
              <a:rPr lang="ar-EG" sz="3600" b="1" dirty="0" smtClean="0">
                <a:solidFill>
                  <a:srgbClr val="00B050"/>
                </a:solidFill>
              </a:rPr>
              <a:t>الاستبيان المغلق: </a:t>
            </a:r>
            <a:r>
              <a:rPr lang="ar-EG" sz="3600" b="1" dirty="0" smtClean="0">
                <a:solidFill>
                  <a:schemeClr val="tx2">
                    <a:lumMod val="60000"/>
                    <a:lumOff val="40000"/>
                  </a:schemeClr>
                </a:solidFill>
              </a:rPr>
              <a:t>وهو الاستبيان الذي يطلب فيه من المفحوص اختيار الإجابة الصحيحة من مجموعة من الإجابات مثل: نعم، أو لا، أو قليلا، أو كثيرا... .</a:t>
            </a:r>
          </a:p>
          <a:p>
            <a:pPr marL="571500" indent="-571500" algn="justLow">
              <a:buFont typeface="Wingdings" pitchFamily="2" charset="2"/>
              <a:buChar char="v"/>
            </a:pPr>
            <a:r>
              <a:rPr lang="ar-EG" sz="3600" b="1" dirty="0">
                <a:solidFill>
                  <a:srgbClr val="00B050"/>
                </a:solidFill>
              </a:rPr>
              <a:t>الاستبيان المفتوح:  </a:t>
            </a:r>
            <a:r>
              <a:rPr lang="ar-EG" sz="3600" b="1" dirty="0" smtClean="0">
                <a:solidFill>
                  <a:schemeClr val="tx2">
                    <a:lumMod val="60000"/>
                    <a:lumOff val="40000"/>
                  </a:schemeClr>
                </a:solidFill>
              </a:rPr>
              <a:t>وفيه يترك للمفحوص حرية التعبير عن آرائه بالتفصيل.</a:t>
            </a:r>
            <a:endParaRPr lang="ar-EG" sz="3600" b="1" dirty="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أشكال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1263397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heel(1)">
                                      <p:cBhvr>
                                        <p:cTn id="19" dur="20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heel(1)">
                                      <p:cBhvr>
                                        <p:cTn id="24"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TotalTime>
  <Words>586</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248</cp:revision>
  <dcterms:created xsi:type="dcterms:W3CDTF">2014-07-12T08:41:45Z</dcterms:created>
  <dcterms:modified xsi:type="dcterms:W3CDTF">2020-03-21T17:26:15Z</dcterms:modified>
</cp:coreProperties>
</file>